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7" r:id="rId2"/>
    <p:sldId id="331" r:id="rId3"/>
    <p:sldId id="346" r:id="rId4"/>
    <p:sldId id="349" r:id="rId5"/>
    <p:sldId id="350" r:id="rId6"/>
    <p:sldId id="368" r:id="rId7"/>
    <p:sldId id="369" r:id="rId8"/>
    <p:sldId id="371" r:id="rId9"/>
    <p:sldId id="372" r:id="rId10"/>
    <p:sldId id="373" r:id="rId11"/>
    <p:sldId id="3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A266-B1CF-4E23-8AFC-EEC4CAD9D09C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E964-958B-4BB4-A996-609659E827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74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3950" y="4578029"/>
            <a:ext cx="1164805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smtClean="0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800"/>
              </a:spcAft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தமிழாய்வுத்துறை</a:t>
            </a:r>
          </a:p>
          <a:p>
            <a:pPr algn="ctr">
              <a:spcAft>
                <a:spcPts val="800"/>
              </a:spcAft>
            </a:pP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), திருச்சிராப்பள்ளி </a:t>
            </a:r>
            <a:r>
              <a:rPr lang="en-US" sz="24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822792" y="496389"/>
            <a:ext cx="11090365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முதுகலை இரண்டாமாண்டு மூன்றாம் பருவம்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20PTA3DE3A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Elective III - போட்டித் தேர்வுத் தமிழ்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950" y="2636082"/>
            <a:ext cx="11861073" cy="1680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தமிழ்நாடு அரசுப் பணியாளர் </a:t>
            </a: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தேர்வாணையப் போட்டித் தேர்வுகளுக்கான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பொது அறிவு &amp; பொது தமிழ்ப் பாடத்திட்டம்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(GROUP – IV, VII-B &amp; VIII)</a:t>
            </a:r>
            <a:endParaRPr lang="en-US" sz="2800" b="1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4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5394" y="180407"/>
            <a:ext cx="110903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வினாத்தாள்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அமைப்பு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முறை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6604" y="729848"/>
            <a:ext cx="5313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தாள் 1</a:t>
            </a:r>
          </a:p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 அ</a:t>
            </a:r>
            <a:r>
              <a:rPr lang="en-IN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IN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பொதுத்தமிழ்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5394" y="1631731"/>
            <a:ext cx="122714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கொள்குறிவகை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மதிப்பெண்கள்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6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மதிப்பெண்கள்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கட்டாயம்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எடுக்க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வேண்டும்</a:t>
            </a:r>
            <a:r>
              <a:rPr lang="en-US" sz="20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20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9986" y="2768566"/>
            <a:ext cx="1146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 ஆ</a:t>
            </a:r>
            <a:r>
              <a:rPr lang="en-IN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IN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பொது அறிவு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5394" y="3039508"/>
            <a:ext cx="118670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வினாக்கள்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(கொள்குறிவகை)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மதிப்பெண்கள்</a:t>
            </a:r>
            <a:endParaRPr lang="en-US" sz="240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75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(பொது அறிவு)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25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திறனறிவும்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மனக்கணக்கு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நுண்ணறிவும் </a:t>
            </a:r>
            <a:r>
              <a:rPr lang="en-US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(Aptitude </a:t>
            </a:r>
            <a:r>
              <a:rPr lang="en-US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Mental Ability</a:t>
            </a:r>
            <a:r>
              <a:rPr lang="en-US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endParaRPr lang="en-US" sz="20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6637" y="4865310"/>
            <a:ext cx="112732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200 வினாக்கள் - 300 மதிப்பெண்கள் (150+150) - </a:t>
            </a:r>
            <a:r>
              <a:rPr lang="en-IN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en-IN" sz="24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மணி</a:t>
            </a:r>
            <a:r>
              <a:rPr lang="en-IN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நேரம்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அ</a:t>
            </a:r>
            <a:r>
              <a:rPr lang="en-US" sz="24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வில் (பொதுத்தமிழ்)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150க்கு 60 மதிப்பெண்கள் </a:t>
            </a:r>
            <a:r>
              <a:rPr lang="en-US" sz="24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பெறாதத் தேர்வர்களின்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அறிவுத் தாள், தாள் 2 &amp; தாள் 3 </a:t>
            </a:r>
            <a:r>
              <a:rPr lang="en-US" sz="24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மதிப்பிடப் பெறாது.</a:t>
            </a:r>
            <a:endParaRPr lang="en-US" sz="24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03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69038" y="269546"/>
            <a:ext cx="5313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தாள்</a:t>
            </a:r>
            <a:r>
              <a:rPr lang="en-US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2</a:t>
            </a:r>
          </a:p>
          <a:p>
            <a:pPr lvl="0" algn="ctr"/>
            <a:r>
              <a:rPr lang="en-US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</a:t>
            </a:r>
            <a:r>
              <a:rPr lang="en-US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அ</a:t>
            </a:r>
            <a:r>
              <a:rPr lang="en-IN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இந்து</a:t>
            </a:r>
            <a:r>
              <a:rPr lang="en-US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மதம்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206" y="1302371"/>
            <a:ext cx="122714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கொள்குறிவகை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மதிப்பெண்கள்</a:t>
            </a:r>
            <a:endParaRPr lang="en-US" sz="24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24" y="2007467"/>
            <a:ext cx="1146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</a:t>
            </a:r>
            <a:r>
              <a:rPr lang="en-US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ஆ</a:t>
            </a:r>
            <a:r>
              <a:rPr lang="en-IN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IN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சைவமும்</a:t>
            </a:r>
            <a:r>
              <a:rPr lang="en-IN" sz="2800" b="1" dirty="0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IN" sz="2800" b="1" dirty="0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வைணவமும்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4" y="2530687"/>
            <a:ext cx="122714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வினாக்கள்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(கொள்குறிவகை)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மதிப்பெண்கள்</a:t>
            </a:r>
            <a:endParaRPr lang="en-US" sz="240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4" y="3130851"/>
            <a:ext cx="11273245" cy="582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200 </a:t>
            </a:r>
            <a:r>
              <a:rPr lang="en-US" sz="2400" b="1" dirty="0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- 300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மதிப்பெண்கள்</a:t>
            </a:r>
            <a:r>
              <a:rPr lang="en-US" sz="24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(150+150) - </a:t>
            </a:r>
            <a:r>
              <a:rPr lang="en-IN" sz="24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en-IN" sz="2400" b="1" dirty="0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மணி</a:t>
            </a:r>
            <a:r>
              <a:rPr lang="en-IN" sz="24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IN" sz="2400" b="1" dirty="0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நேரம்</a:t>
            </a:r>
            <a:endParaRPr lang="en-IN" sz="24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3680" y="3831914"/>
            <a:ext cx="1146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நேர்முகத் தேர்வு – 80 மதிப்பெண்கள்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2065" y="4432078"/>
            <a:ext cx="114626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தொகுதி 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VII-B (GRADE III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 – மொத்த மதிப்பெண்கள் 300+300+80=680 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தொகுதி 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VIII (GRADE IV) – மொத்த மதிப்பெண்கள்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300+300=600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94960" y="5800050"/>
            <a:ext cx="67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(தொகுதி </a:t>
            </a:r>
            <a:r>
              <a:rPr lang="en-US" sz="2000" b="1">
                <a:solidFill>
                  <a:srgbClr val="0070C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VIII (GRADE IV) – </a:t>
            </a:r>
            <a:r>
              <a:rPr lang="en-US" sz="2000" b="1" smtClean="0">
                <a:solidFill>
                  <a:srgbClr val="0070C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நேர்முகத் தேர்வு இல்லை)</a:t>
            </a:r>
          </a:p>
        </p:txBody>
      </p:sp>
    </p:spTree>
    <p:extLst>
      <p:ext uri="{BB962C8B-B14F-4D97-AF65-F5344CB8AC3E}">
        <p14:creationId xmlns:p14="http://schemas.microsoft.com/office/powerpoint/2010/main" val="30920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7942" y="2712864"/>
            <a:ext cx="1123405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முக்கியப்</a:t>
            </a:r>
            <a:r>
              <a:rPr lang="en-US" sz="36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b="1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பதவிகள்</a:t>
            </a:r>
            <a:endParaRPr lang="en-US" sz="3600" b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இளநிலை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உதவியாளர்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(Junior 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Assistant),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தட்டச்சர் 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(Typist)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சுருக்கெழுத்து </a:t>
            </a:r>
            <a:r>
              <a:rPr lang="en-US" sz="2800" b="1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தட்டச்சர்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(Steno-Typist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), 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வரைவாளர் 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(Draftsman)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கிராம நிர்வாக அலுவலர் 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(Village Administrative Officer)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வரித் </a:t>
            </a:r>
            <a:r>
              <a:rPr lang="en-US" sz="2800" b="1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தண்டலர்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(Bill Collector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),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நில </a:t>
            </a:r>
            <a:r>
              <a:rPr lang="en-US" sz="2800" b="1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அளவையர்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(Field Surveyor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endParaRPr lang="en-US" sz="2800" b="1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22591" y="341835"/>
            <a:ext cx="2565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கல்வித் தகுதி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7942" y="926610"/>
            <a:ext cx="103588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</a:t>
            </a:r>
            <a:r>
              <a:rPr lang="en-US" sz="280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அல்லது</a:t>
            </a:r>
            <a:r>
              <a:rPr lang="en-US" sz="280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+2 </a:t>
            </a:r>
            <a:r>
              <a:rPr lang="en-US" sz="28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தேர்ச்சி 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பதவியைப் பொறுத்து</a:t>
            </a:r>
            <a:r>
              <a:rPr 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கல்வித் தகுதிகள் மாறுபடும்.</a:t>
            </a:r>
          </a:p>
        </p:txBody>
      </p:sp>
    </p:spTree>
    <p:extLst>
      <p:ext uri="{BB962C8B-B14F-4D97-AF65-F5344CB8AC3E}">
        <p14:creationId xmlns:p14="http://schemas.microsoft.com/office/powerpoint/2010/main" val="36257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404421"/>
              </p:ext>
            </p:extLst>
          </p:nvPr>
        </p:nvGraphicFramePr>
        <p:xfrm>
          <a:off x="1854926" y="441087"/>
          <a:ext cx="9104811" cy="30458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298061">
                  <a:extLst>
                    <a:ext uri="{9D8B030D-6E8A-4147-A177-3AD203B41FA5}">
                      <a16:colId xmlns:a16="http://schemas.microsoft.com/office/drawing/2014/main" xmlns="" val="3668356523"/>
                    </a:ext>
                  </a:extLst>
                </a:gridCol>
                <a:gridCol w="2806750">
                  <a:extLst>
                    <a:ext uri="{9D8B030D-6E8A-4147-A177-3AD203B41FA5}">
                      <a16:colId xmlns:a16="http://schemas.microsoft.com/office/drawing/2014/main" xmlns="" val="208433401"/>
                    </a:ext>
                  </a:extLst>
                </a:gridCol>
              </a:tblGrid>
              <a:tr h="4986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பொதுப்</a:t>
                      </a:r>
                      <a:r>
                        <a:rPr lang="en-US" sz="2000" b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பிரிவினர்</a:t>
                      </a:r>
                      <a:endParaRPr lang="en-IN" sz="2000" b="1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– 32</a:t>
                      </a:r>
                      <a:endParaRPr lang="en-IN" sz="2800" b="1" kern="1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77346411"/>
                  </a:ext>
                </a:extLst>
              </a:tr>
              <a:tr h="13571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மிகவும்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/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சீர்மரபினர்</a:t>
                      </a:r>
                      <a:endParaRPr lang="en-US" sz="20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endParaRPr lang="en-US" sz="20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வகுப்பு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முஸ்லிம்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– 34</a:t>
                      </a:r>
                      <a:endParaRPr lang="en-IN" sz="2800" b="1" kern="1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8839115"/>
                  </a:ext>
                </a:extLst>
              </a:tr>
              <a:tr h="10341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பட்டியலினத்தவர்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பட்டியலினம்</a:t>
                      </a:r>
                      <a:endParaRPr lang="en-US" sz="20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பழங்குடியினர்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அருந்ததியினர்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– 37</a:t>
                      </a:r>
                      <a:endParaRPr lang="en-IN" sz="2800" b="1" kern="12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9658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74766" y="-143689"/>
            <a:ext cx="109858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வயது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வரம்பு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3355883"/>
            <a:ext cx="10985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கிராம </a:t>
            </a:r>
            <a:r>
              <a:rPr lang="en-US" sz="28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நிர்வாக</a:t>
            </a: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அலுவலர்</a:t>
            </a:r>
            <a:endParaRPr lang="en-IN" sz="28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37031"/>
              </p:ext>
            </p:extLst>
          </p:nvPr>
        </p:nvGraphicFramePr>
        <p:xfrm>
          <a:off x="1854926" y="3866040"/>
          <a:ext cx="9104811" cy="2926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298061">
                  <a:extLst>
                    <a:ext uri="{9D8B030D-6E8A-4147-A177-3AD203B41FA5}">
                      <a16:colId xmlns:a16="http://schemas.microsoft.com/office/drawing/2014/main" xmlns="" val="3668356523"/>
                    </a:ext>
                  </a:extLst>
                </a:gridCol>
                <a:gridCol w="2806750">
                  <a:extLst>
                    <a:ext uri="{9D8B030D-6E8A-4147-A177-3AD203B41FA5}">
                      <a16:colId xmlns:a16="http://schemas.microsoft.com/office/drawing/2014/main" xmlns="" val="208433401"/>
                    </a:ext>
                  </a:extLst>
                </a:gridCol>
              </a:tblGrid>
              <a:tr h="536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பொதுப்</a:t>
                      </a:r>
                      <a:r>
                        <a:rPr lang="en-US" sz="2000" b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பிரிவினர்</a:t>
                      </a:r>
                      <a:endParaRPr lang="en-IN" sz="2000" b="1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– 32</a:t>
                      </a:r>
                      <a:endParaRPr lang="en-IN" sz="2800" b="1" kern="1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77346411"/>
                  </a:ext>
                </a:extLst>
              </a:tr>
              <a:tr h="155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endParaRPr lang="en-US" sz="20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மிகவும்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endParaRPr lang="en-US" sz="20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சீர்மரபினர், பட்டியலினத்தவர்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பழங்குடியினர், பட்டியலினம் (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அருந்ததியினர்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20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முஸ்லிம்</a:t>
                      </a:r>
                      <a:r>
                        <a:rPr lang="en-US" sz="20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– 42</a:t>
                      </a:r>
                      <a:endParaRPr lang="en-IN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883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5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5187" y="-14664"/>
            <a:ext cx="110903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வினாத்தாள்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அமைப்பு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முறை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894" y="911539"/>
            <a:ext cx="120494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கொள்குறிவகை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மதிப்பெண்கள்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40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சதவீத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மதிப்பெண்கள்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கட்டாயம்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எடுக்க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வேண்டும்</a:t>
            </a:r>
            <a:r>
              <a:rPr lang="en-US" sz="20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20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894" y="2453296"/>
            <a:ext cx="119231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வினாக்கள்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(கொள்குறிவகை) –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150 மதிப்பெண்கள்</a:t>
            </a:r>
            <a:endParaRPr lang="en-US" sz="240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75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(பொது அறிவு)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25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திறனறிவும்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மனக்கணக்கு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நுண்ணறிவும் </a:t>
            </a:r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(Aptitude </a:t>
            </a:r>
            <a:r>
              <a:rPr lang="en-US" sz="20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Mental Ability</a:t>
            </a:r>
            <a:r>
              <a:rPr lang="en-US" sz="20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endParaRPr lang="en-US" sz="24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894" y="473229"/>
            <a:ext cx="1146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 அ</a:t>
            </a:r>
            <a:r>
              <a:rPr lang="en-IN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IN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பொதுத்தமிழ்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893" y="4059477"/>
            <a:ext cx="116488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200 வினாக்கள் - 300 மதிப்பெண்கள் (150+150) - </a:t>
            </a:r>
            <a:r>
              <a:rPr lang="en-IN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en-IN" sz="24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மணி</a:t>
            </a:r>
            <a:r>
              <a:rPr lang="en-IN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நேரம்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வெற்றி பெற்றவர்கள் 300க்கு 245-255 மதிப்பெண்கள் பெற்றவர்களே.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அ வில் (பொதுத்தமிழ்) 150க்கு 60 மதிப்பெண்கள் பெறாதத் தேர்வர்களின் பொது அறிவுத் தாள் மதிப்பிடப் பெறாது.</a:t>
            </a:r>
            <a:endParaRPr lang="en-US" sz="24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1614" y="1989948"/>
            <a:ext cx="11462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பகுதி ஆ</a:t>
            </a:r>
            <a:r>
              <a:rPr lang="en-IN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 </a:t>
            </a:r>
            <a:r>
              <a:rPr lang="en-IN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பொது அறிவு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37" y="-118512"/>
            <a:ext cx="1109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பாடத்திட்டம் – பொதுத்தமிழ் (கொள்குறி வகை)</a:t>
            </a:r>
            <a:endParaRPr lang="en-IN" sz="36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8141" b="25589"/>
          <a:stretch/>
        </p:blipFill>
        <p:spPr>
          <a:xfrm>
            <a:off x="111032" y="1608086"/>
            <a:ext cx="5982788" cy="52499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045" y="1608087"/>
            <a:ext cx="5695406" cy="524991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49086" y="527819"/>
            <a:ext cx="1109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- அ (இலக்கணம்)</a:t>
            </a:r>
            <a:endParaRPr lang="en-IN" sz="36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3059"/>
            <a:ext cx="6100354" cy="53589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857" y="1103059"/>
            <a:ext cx="5773783" cy="535890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1038" y="283030"/>
            <a:ext cx="1109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- ஆ (இலக்கியம்)</a:t>
            </a:r>
            <a:endParaRPr lang="en-IN" sz="36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3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53290" y="0"/>
            <a:ext cx="11090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- இ (தமிழ் அறிஞர்களும் தமிழ்த் தொண்டும்)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8" y="627016"/>
            <a:ext cx="5758406" cy="60516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056" y="627016"/>
            <a:ext cx="5972584" cy="2233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056" y="2860766"/>
            <a:ext cx="5979819" cy="381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022" y="912925"/>
            <a:ext cx="109969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</a:t>
            </a:r>
            <a:r>
              <a:rPr lang="ta-IN" sz="28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அறிவியல்</a:t>
            </a:r>
            <a:endParaRPr lang="en-US" sz="2800" b="1" smtClean="0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நடப்பு நிகழ்வுகள்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இந்தியாவி</a:t>
            </a:r>
            <a:r>
              <a:rPr lang="en-US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ன்</a:t>
            </a: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புவியியல்</a:t>
            </a:r>
            <a:endParaRPr lang="en-US" sz="28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இந்தியாவின் வரலாறு 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</a:t>
            </a:r>
            <a:r>
              <a:rPr lang="ta-IN" sz="28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கலாச்சாரம்</a:t>
            </a:r>
            <a:endParaRPr lang="en-US" sz="28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அரசியல்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பொருளாதாரம்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தேசிய இயக்கம்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தமிழகத்தில் வரலாறு, கலாச்சாரம், பாரம்பரியம் </a:t>
            </a:r>
            <a:r>
              <a:rPr lang="en-US" sz="2800" b="1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</a:t>
            </a:r>
            <a:r>
              <a:rPr lang="ta-IN" sz="28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சமூக-அரசியல் </a:t>
            </a: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இயக்கங்கள்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தமிழ்நாட்டில் வளர்ச்சி நிர்வாகம்</a:t>
            </a:r>
            <a:endParaRPr lang="en-US" sz="28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8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திறன் மற்றும் மன </a:t>
            </a:r>
            <a:r>
              <a:rPr lang="ta-IN" sz="28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திறன்</a:t>
            </a:r>
            <a:endParaRPr lang="ta-IN" sz="28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637" y="-118512"/>
            <a:ext cx="1109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பாடத்திட்டம் – பொது அறிவு (கொள்குறி வகை)</a:t>
            </a:r>
            <a:endParaRPr lang="en-IN" sz="36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63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1339" y="69823"/>
            <a:ext cx="11090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தொகுதி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VII-B 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(GRADE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III) &amp; 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தொகுதி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VIII 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(GRADE </a:t>
            </a:r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IV) </a:t>
            </a:r>
            <a:endParaRPr lang="en-US" sz="2800" b="1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5575" y="432909"/>
            <a:ext cx="1145612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பதவி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தமிழ்நாடு இந்து சமய அறநிலையக் கோவில்களில் நிர்வாக அலுவலர்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b="1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0709" y="2772233"/>
            <a:ext cx="109858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வயது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வரம்பு</a:t>
            </a:r>
            <a:endParaRPr lang="en-IN" sz="3200" b="1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43057"/>
              </p:ext>
            </p:extLst>
          </p:nvPr>
        </p:nvGraphicFramePr>
        <p:xfrm>
          <a:off x="640080" y="3435115"/>
          <a:ext cx="11116490" cy="3096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9598">
                  <a:extLst>
                    <a:ext uri="{9D8B030D-6E8A-4147-A177-3AD203B41FA5}">
                      <a16:colId xmlns:a16="http://schemas.microsoft.com/office/drawing/2014/main" xmlns="" val="3668356523"/>
                    </a:ext>
                  </a:extLst>
                </a:gridCol>
                <a:gridCol w="3426892">
                  <a:extLst>
                    <a:ext uri="{9D8B030D-6E8A-4147-A177-3AD203B41FA5}">
                      <a16:colId xmlns:a16="http://schemas.microsoft.com/office/drawing/2014/main" xmlns="" val="208433401"/>
                    </a:ext>
                  </a:extLst>
                </a:gridCol>
              </a:tblGrid>
              <a:tr h="536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பொதுப்</a:t>
                      </a:r>
                      <a:r>
                        <a:rPr lang="en-US" sz="2400" b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பிரிவினர்</a:t>
                      </a:r>
                      <a:endParaRPr lang="en-IN" sz="2400" b="1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0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– 37</a:t>
                      </a:r>
                      <a:endParaRPr lang="en-IN" sz="3000" b="1" kern="1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77346411"/>
                  </a:ext>
                </a:extLst>
              </a:tr>
              <a:tr h="12377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மிகவும்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/ 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சீர்மரபினர்</a:t>
                      </a:r>
                      <a:endParaRPr lang="en-US" sz="24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வகுப்பினர்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0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– 39</a:t>
                      </a:r>
                      <a:endParaRPr lang="en-IN" sz="3000" b="1" kern="1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8839115"/>
                  </a:ext>
                </a:extLst>
              </a:tr>
              <a:tr h="12184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பட்டியலினத்தவர்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பட்டியலினம்</a:t>
                      </a:r>
                      <a:endParaRPr lang="en-US" sz="24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பழங்குடியினர்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</a:t>
                      </a:r>
                      <a:r>
                        <a:rPr lang="en-US" sz="24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அருந்ததியினர்</a:t>
                      </a:r>
                      <a:r>
                        <a:rPr lang="en-US" sz="24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kern="12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– 42</a:t>
                      </a:r>
                      <a:endParaRPr lang="en-IN" sz="3000" b="1" kern="120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9658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18457" y="1625405"/>
            <a:ext cx="114561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கல்வித் தகுதி</a:t>
            </a:r>
          </a:p>
        </p:txBody>
      </p:sp>
      <p:sp>
        <p:nvSpPr>
          <p:cNvPr id="8" name="Rectangle 7"/>
          <p:cNvSpPr/>
          <p:nvPr/>
        </p:nvSpPr>
        <p:spPr>
          <a:xfrm>
            <a:off x="535577" y="2103400"/>
            <a:ext cx="1165642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ஏதேனும் ஒரு இளநிலைப் பட்டம்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(அல்லது) </a:t>
            </a:r>
            <a:r>
              <a:rPr lang="en-US" sz="2800" b="1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தமிழ்ப் புலவர் பட்டயப் படிப்பு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b="1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560</Words>
  <Application>Microsoft Office PowerPoint</Application>
  <PresentationFormat>Custom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ELCOT</cp:lastModifiedBy>
  <cp:revision>178</cp:revision>
  <dcterms:created xsi:type="dcterms:W3CDTF">2023-03-08T07:29:43Z</dcterms:created>
  <dcterms:modified xsi:type="dcterms:W3CDTF">2023-04-06T08:17:57Z</dcterms:modified>
</cp:coreProperties>
</file>